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3-2.gi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gif"/><Relationship Id="rId3" Type="http://schemas.openxmlformats.org/officeDocument/2006/relationships/image" Target="../media/image-4-3.gif"/><Relationship Id="rId4" Type="http://schemas.openxmlformats.org/officeDocument/2006/relationships/image" Target="../media/image-4-4.gif"/><Relationship Id="rId5" Type="http://schemas.openxmlformats.org/officeDocument/2006/relationships/image" Target="../media/image-4-5.gif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5-2.gif"/><Relationship Id="rId3" Type="http://schemas.openxmlformats.org/officeDocument/2006/relationships/image" Target="../media/image-5-3.gif"/><Relationship Id="rId4" Type="http://schemas.openxmlformats.org/officeDocument/2006/relationships/image" Target="../media/image-5-4.gi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A0A0A"/>
          </a:solidFill>
          <a:ln/>
        </p:spPr>
      </p:sp>
      <p:pic>
        <p:nvPicPr>
          <p:cNvPr id="3" name="Image 0" descr="https://page.gensparksite.com/slides_images/f98a0a9674a7fb5114a2f2a8c9337756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1" r="1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810098" y="850392"/>
            <a:ext cx="571500" cy="38405"/>
          </a:xfrm>
          <a:prstGeom prst="ellipse">
            <a:avLst/>
          </a:prstGeom>
          <a:solidFill>
            <a:srgbClr val="8B0000"/>
          </a:solidFill>
          <a:ln/>
          <a:effectLst>
            <a:outerShdw sx="100000" sy="100000" kx="0" ky="0" algn="bl" rotWithShape="0" blurRad="76200" dist="12700" dir="16200000">
              <a:srgbClr val="8b0000">
                <a:alpha val="6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810098" y="5969203"/>
            <a:ext cx="571500" cy="38405"/>
          </a:xfrm>
          <a:prstGeom prst="ellipse">
            <a:avLst/>
          </a:prstGeom>
          <a:solidFill>
            <a:srgbClr val="8B0000"/>
          </a:solidFill>
          <a:ln/>
          <a:effectLst>
            <a:outerShdw sx="100000" sy="100000" kx="0" ky="0" algn="bl" rotWithShape="0" blurRad="76200" dist="12700" dir="16200000">
              <a:srgbClr val="8b0000">
                <a:alpha val="6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5238598" y="1126541"/>
            <a:ext cx="1714500" cy="28346"/>
          </a:xfrm>
          <a:prstGeom prst="rect">
            <a:avLst/>
          </a:prstGeom>
          <a:solidFill>
            <a:srgbClr val="8B0000"/>
          </a:solidFill>
          <a:ln/>
          <a:effectLst>
            <a:outerShdw sx="100000" sy="100000" kx="0" ky="0" algn="bl" rotWithShape="0" blurRad="76200" dist="12700" dir="16200000">
              <a:srgbClr val="8b0000">
                <a:alpha val="60000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5238598" y="3243377"/>
            <a:ext cx="1714500" cy="28346"/>
          </a:xfrm>
          <a:prstGeom prst="rect">
            <a:avLst/>
          </a:prstGeom>
          <a:solidFill>
            <a:srgbClr val="8B0000"/>
          </a:solidFill>
          <a:ln/>
          <a:effectLst>
            <a:outerShdw sx="100000" sy="100000" kx="0" ky="0" algn="bl" rotWithShape="0" blurRad="76200" dist="12700" dir="16200000">
              <a:srgbClr val="8b0000">
                <a:alpha val="60000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5238598" y="5607101"/>
            <a:ext cx="1714500" cy="28346"/>
          </a:xfrm>
          <a:prstGeom prst="rect">
            <a:avLst/>
          </a:prstGeom>
          <a:solidFill>
            <a:srgbClr val="8B0000"/>
          </a:solidFill>
          <a:ln/>
          <a:effectLst>
            <a:outerShdw sx="100000" sy="100000" kx="0" ky="0" algn="bl" rotWithShape="0" blurRad="76200" dist="12700" dir="16200000">
              <a:srgbClr val="8b0000">
                <a:alpha val="60000"/>
              </a:srgbClr>
            </a:outerShdw>
          </a:effectLst>
        </p:spPr>
      </p:sp>
      <p:sp>
        <p:nvSpPr>
          <p:cNvPr id="9" name="Text 6"/>
          <p:cNvSpPr txBox="1"/>
          <p:nvPr/>
        </p:nvSpPr>
        <p:spPr>
          <a:xfrm>
            <a:off x="1184148" y="1365199"/>
            <a:ext cx="10244938" cy="1467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4300" b="1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Blasphemous 모작 게임 개발 프로젝트</a:t>
            </a:r>
            <a:endParaRPr lang="en-US" sz="4300" dirty="0"/>
          </a:p>
        </p:txBody>
      </p:sp>
      <p:sp>
        <p:nvSpPr>
          <p:cNvPr id="10" name="Text 7"/>
          <p:cNvSpPr txBox="1"/>
          <p:nvPr/>
        </p:nvSpPr>
        <p:spPr>
          <a:xfrm>
            <a:off x="3300984" y="3567074"/>
            <a:ext cx="5763463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dirty="0">
                <a:solidFill>
                  <a:srgbClr val="D3D3D3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파이썬으로 만들어가는 어두운 고딕풍 2D 액션 플랫포머</a:t>
            </a:r>
            <a:endParaRPr lang="en-US" sz="1800" dirty="0"/>
          </a:p>
        </p:txBody>
      </p:sp>
      <p:sp>
        <p:nvSpPr>
          <p:cNvPr id="11" name="Text 8"/>
          <p:cNvSpPr txBox="1"/>
          <p:nvPr/>
        </p:nvSpPr>
        <p:spPr>
          <a:xfrm>
            <a:off x="2365553" y="4314139"/>
            <a:ext cx="7639812" cy="705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dirty="0">
                <a:solidFill>
                  <a:srgbClr val="D3D3D3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'Blasphemous'의 세계관, 분위기, 핵심 게임 메카닉을 반영한 액션RPG 스타일 게임 제작 계획 발표</a:t>
            </a:r>
            <a:endParaRPr lang="en-US" sz="1800" dirty="0"/>
          </a:p>
        </p:txBody>
      </p:sp>
      <p:sp>
        <p:nvSpPr>
          <p:cNvPr id="12" name="Text 9"/>
          <p:cNvSpPr txBox="1"/>
          <p:nvPr/>
        </p:nvSpPr>
        <p:spPr>
          <a:xfrm>
            <a:off x="5220310" y="6258154"/>
            <a:ext cx="1881835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dirty="0">
                <a:solidFill>
                  <a:srgbClr val="A0A0A0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2025-09-28 / 1차 발표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686800"/>
          </a:xfrm>
          <a:prstGeom prst="rect">
            <a:avLst/>
          </a:prstGeom>
          <a:solidFill>
            <a:srgbClr val="0A0A0A"/>
          </a:solidFill>
          <a:ln/>
        </p:spPr>
      </p:sp>
      <p:pic>
        <p:nvPicPr>
          <p:cNvPr id="3" name="Image 0" descr="https://page.gensparksite.com/slides_images/aec9a14f32d39d8b950aa9a8339bf02b.pn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22588" r="22588" t="0" b="0"/>
          <a:stretch/>
        </p:blipFill>
        <p:spPr>
          <a:xfrm>
            <a:off x="0" y="0"/>
            <a:ext cx="12191695" cy="86868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61695" y="629107"/>
            <a:ext cx="75895" cy="571500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5" name="Text 2"/>
          <p:cNvSpPr txBox="1"/>
          <p:nvPr/>
        </p:nvSpPr>
        <p:spPr>
          <a:xfrm>
            <a:off x="1028700" y="580644"/>
            <a:ext cx="2305202" cy="657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게임 컨셉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761695" y="1638605"/>
            <a:ext cx="4324198" cy="647669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761695" y="1638605"/>
            <a:ext cx="38405" cy="647669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8" name="Text 5"/>
          <p:cNvSpPr txBox="1"/>
          <p:nvPr/>
        </p:nvSpPr>
        <p:spPr>
          <a:xfrm>
            <a:off x="1086307" y="1895551"/>
            <a:ext cx="566928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장르</a:t>
            </a:r>
            <a:endParaRPr lang="en-US" sz="1600" dirty="0"/>
          </a:p>
        </p:txBody>
      </p:sp>
      <p:sp>
        <p:nvSpPr>
          <p:cNvPr id="9" name="Text 6"/>
          <p:cNvSpPr txBox="1"/>
          <p:nvPr/>
        </p:nvSpPr>
        <p:spPr>
          <a:xfrm>
            <a:off x="1086307" y="2621585"/>
            <a:ext cx="1643177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핵심 게임플레이</a:t>
            </a:r>
            <a:endParaRPr lang="en-US" sz="1600" dirty="0"/>
          </a:p>
        </p:txBody>
      </p:sp>
      <p:sp>
        <p:nvSpPr>
          <p:cNvPr id="10" name="Text 7"/>
          <p:cNvSpPr txBox="1"/>
          <p:nvPr/>
        </p:nvSpPr>
        <p:spPr>
          <a:xfrm>
            <a:off x="1086307" y="3652114"/>
            <a:ext cx="1034186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재미 요소</a:t>
            </a:r>
            <a:endParaRPr lang="en-US" sz="1600" dirty="0"/>
          </a:p>
        </p:txBody>
      </p:sp>
      <p:sp>
        <p:nvSpPr>
          <p:cNvPr id="11" name="Text 8"/>
          <p:cNvSpPr txBox="1"/>
          <p:nvPr/>
        </p:nvSpPr>
        <p:spPr>
          <a:xfrm>
            <a:off x="1086307" y="4682642"/>
            <a:ext cx="1443838" cy="2953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디자인 키워드</a:t>
            </a:r>
            <a:endParaRPr lang="en-US" sz="1600" dirty="0"/>
          </a:p>
        </p:txBody>
      </p:sp>
      <p:sp>
        <p:nvSpPr>
          <p:cNvPr id="12" name="Text 9"/>
          <p:cNvSpPr txBox="1"/>
          <p:nvPr/>
        </p:nvSpPr>
        <p:spPr>
          <a:xfrm>
            <a:off x="1586484" y="1914754"/>
            <a:ext cx="21031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:</a:t>
            </a:r>
            <a:endParaRPr lang="en-US" sz="1500" dirty="0"/>
          </a:p>
        </p:txBody>
      </p:sp>
      <p:sp>
        <p:nvSpPr>
          <p:cNvPr id="13" name="Text 10"/>
          <p:cNvSpPr txBox="1"/>
          <p:nvPr/>
        </p:nvSpPr>
        <p:spPr>
          <a:xfrm>
            <a:off x="2662733" y="2640787"/>
            <a:ext cx="21031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:</a:t>
            </a:r>
            <a:endParaRPr lang="en-US" sz="1500" dirty="0"/>
          </a:p>
        </p:txBody>
      </p:sp>
      <p:sp>
        <p:nvSpPr>
          <p:cNvPr id="14" name="Text 11"/>
          <p:cNvSpPr txBox="1"/>
          <p:nvPr/>
        </p:nvSpPr>
        <p:spPr>
          <a:xfrm>
            <a:off x="1086307" y="2947111"/>
            <a:ext cx="13149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를 구현합니다</a:t>
            </a:r>
            <a:endParaRPr lang="en-US" sz="1500" dirty="0"/>
          </a:p>
        </p:txBody>
      </p:sp>
      <p:sp>
        <p:nvSpPr>
          <p:cNvPr id="15" name="Text 12"/>
          <p:cNvSpPr txBox="1"/>
          <p:nvPr/>
        </p:nvSpPr>
        <p:spPr>
          <a:xfrm>
            <a:off x="2055571" y="3671316"/>
            <a:ext cx="21031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:</a:t>
            </a:r>
            <a:endParaRPr lang="en-US" sz="1500" dirty="0"/>
          </a:p>
        </p:txBody>
      </p:sp>
      <p:sp>
        <p:nvSpPr>
          <p:cNvPr id="16" name="Text 13"/>
          <p:cNvSpPr txBox="1"/>
          <p:nvPr/>
        </p:nvSpPr>
        <p:spPr>
          <a:xfrm>
            <a:off x="1453896" y="3977640"/>
            <a:ext cx="203911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을 느낄 수 있게 합니다</a:t>
            </a:r>
            <a:endParaRPr lang="en-US" sz="1500" dirty="0"/>
          </a:p>
        </p:txBody>
      </p:sp>
      <p:sp>
        <p:nvSpPr>
          <p:cNvPr id="17" name="Text 14"/>
          <p:cNvSpPr txBox="1"/>
          <p:nvPr/>
        </p:nvSpPr>
        <p:spPr>
          <a:xfrm>
            <a:off x="1086307" y="4701845"/>
            <a:ext cx="3848710" cy="5907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: 픽셀 아트, 중세 고딕, 긴장감, 도전적인 난이도</a:t>
            </a:r>
            <a:endParaRPr lang="en-US" sz="1500" dirty="0"/>
          </a:p>
        </p:txBody>
      </p:sp>
      <p:sp>
        <p:nvSpPr>
          <p:cNvPr id="18" name="Text 15"/>
          <p:cNvSpPr txBox="1"/>
          <p:nvPr/>
        </p:nvSpPr>
        <p:spPr>
          <a:xfrm>
            <a:off x="1649578" y="1914754"/>
            <a:ext cx="13149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2D 액션 RPG</a:t>
            </a:r>
            <a:endParaRPr lang="en-US" sz="1500" dirty="0"/>
          </a:p>
        </p:txBody>
      </p:sp>
      <p:sp>
        <p:nvSpPr>
          <p:cNvPr id="19" name="Text 16"/>
          <p:cNvSpPr txBox="1"/>
          <p:nvPr/>
        </p:nvSpPr>
        <p:spPr>
          <a:xfrm>
            <a:off x="2725826" y="2640787"/>
            <a:ext cx="2210105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보스전 중심의 액션 RPG</a:t>
            </a:r>
            <a:endParaRPr lang="en-US" sz="1500" dirty="0"/>
          </a:p>
        </p:txBody>
      </p:sp>
      <p:sp>
        <p:nvSpPr>
          <p:cNvPr id="20" name="Text 17"/>
          <p:cNvSpPr txBox="1"/>
          <p:nvPr/>
        </p:nvSpPr>
        <p:spPr>
          <a:xfrm>
            <a:off x="1086307" y="3671316"/>
            <a:ext cx="3810305" cy="5907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어려운 보스를 깨는데서 오는 즐거움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1086307" y="2402129"/>
            <a:ext cx="3715207" cy="9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2" name="Shape 19"/>
          <p:cNvSpPr/>
          <p:nvPr/>
        </p:nvSpPr>
        <p:spPr>
          <a:xfrm>
            <a:off x="1086307" y="3432658"/>
            <a:ext cx="3715207" cy="9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3" name="Shape 20"/>
          <p:cNvSpPr/>
          <p:nvPr/>
        </p:nvSpPr>
        <p:spPr>
          <a:xfrm>
            <a:off x="1086307" y="4463186"/>
            <a:ext cx="3715207" cy="9144"/>
          </a:xfrm>
          <a:prstGeom prst="rect">
            <a:avLst/>
          </a:prstGeom>
          <a:solidFill>
            <a:srgbClr val="333333"/>
          </a:solidFill>
          <a:ln/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rcRect l="360" r="360" t="0" b="0"/>
          <a:stretch/>
        </p:blipFill>
        <p:spPr>
          <a:xfrm>
            <a:off x="1086307" y="5493715"/>
            <a:ext cx="3715207" cy="2104949"/>
          </a:xfrm>
          <a:prstGeom prst="rect">
            <a:avLst/>
          </a:prstGeom>
        </p:spPr>
      </p:pic>
      <p:sp>
        <p:nvSpPr>
          <p:cNvPr id="25" name="Text 21"/>
          <p:cNvSpPr txBox="1"/>
          <p:nvPr/>
        </p:nvSpPr>
        <p:spPr>
          <a:xfrm>
            <a:off x="1233526" y="7700162"/>
            <a:ext cx="3519526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77777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▲ 실제 Blasphemous 게임 플레이 화면: 보스전과 고딕 환경</a:t>
            </a:r>
            <a:endParaRPr lang="en-US" sz="1000" dirty="0"/>
          </a:p>
        </p:txBody>
      </p:sp>
      <p:sp>
        <p:nvSpPr>
          <p:cNvPr id="26" name="Text 22"/>
          <p:cNvSpPr txBox="1"/>
          <p:nvPr/>
        </p:nvSpPr>
        <p:spPr>
          <a:xfrm>
            <a:off x="7345375" y="6555334"/>
            <a:ext cx="2205533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77777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▲ 게임의 주인공: The Penitent One</a:t>
            </a:r>
            <a:endParaRPr lang="en-US" sz="1000" dirty="0"/>
          </a:p>
        </p:txBody>
      </p:sp>
      <p:pic>
        <p:nvPicPr>
          <p:cNvPr id="27" name="Image 2" descr="https://page.gensparksite.com/slides_images/f98a0a9674a7fb5114a2f2a8c9337756.jpg">    </p:cNvPr>
          <p:cNvPicPr>
            <a:picLocks noChangeAspect="1"/>
          </p:cNvPicPr>
          <p:nvPr/>
        </p:nvPicPr>
        <p:blipFill>
          <a:blip r:embed="rId3"/>
          <a:srcRect l="238" r="238" t="0" b="0"/>
          <a:stretch/>
        </p:blipFill>
        <p:spPr>
          <a:xfrm>
            <a:off x="5363870" y="3021178"/>
            <a:ext cx="6067044" cy="3429000"/>
          </a:xfrm>
          <a:prstGeom prst="rect">
            <a:avLst/>
          </a:prstGeom>
        </p:spPr>
      </p:pic>
      <p:sp>
        <p:nvSpPr>
          <p:cNvPr id="28" name="Text 23"/>
          <p:cNvSpPr txBox="1"/>
          <p:nvPr/>
        </p:nvSpPr>
        <p:spPr>
          <a:xfrm>
            <a:off x="8910828" y="8204911"/>
            <a:ext cx="302026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77777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Blasphemous 모작 게임 개발 프로젝트 | 2/5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343900"/>
          </a:xfrm>
          <a:prstGeom prst="rect">
            <a:avLst/>
          </a:prstGeom>
          <a:solidFill>
            <a:srgbClr val="0A0A0A"/>
          </a:solidFill>
          <a:ln/>
        </p:spPr>
      </p:sp>
      <p:pic>
        <p:nvPicPr>
          <p:cNvPr id="3" name="Image 0" descr="https://page.gensparksite.com/slides_images/3bd178f103ca79b3260c1ff8394f0c78.jp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8905" r="8905" t="0" b="0"/>
          <a:stretch/>
        </p:blipFill>
        <p:spPr>
          <a:xfrm>
            <a:off x="0" y="0"/>
            <a:ext cx="12191695" cy="83439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61695" y="533095"/>
            <a:ext cx="75895" cy="571500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5" name="Text 2"/>
          <p:cNvSpPr txBox="1"/>
          <p:nvPr/>
        </p:nvSpPr>
        <p:spPr>
          <a:xfrm>
            <a:off x="1028700" y="485546"/>
            <a:ext cx="2753258" cy="657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기본 조작법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761695" y="1543507"/>
            <a:ext cx="5191049" cy="289590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761695" y="1543507"/>
            <a:ext cx="38405" cy="289590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8" name="Shape 5"/>
          <p:cNvSpPr/>
          <p:nvPr/>
        </p:nvSpPr>
        <p:spPr>
          <a:xfrm>
            <a:off x="6238951" y="1543507"/>
            <a:ext cx="5191049" cy="289590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238951" y="1543507"/>
            <a:ext cx="38405" cy="289590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10" name="Shape 7"/>
          <p:cNvSpPr/>
          <p:nvPr/>
        </p:nvSpPr>
        <p:spPr>
          <a:xfrm>
            <a:off x="761695" y="4724705"/>
            <a:ext cx="5191049" cy="3143707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61695" y="4724705"/>
            <a:ext cx="38405" cy="3143707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12" name="Shape 9"/>
          <p:cNvSpPr/>
          <p:nvPr/>
        </p:nvSpPr>
        <p:spPr>
          <a:xfrm>
            <a:off x="6238951" y="4724705"/>
            <a:ext cx="5191049" cy="3143707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6238951" y="4724705"/>
            <a:ext cx="38405" cy="3143707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14" name="Shape 11"/>
          <p:cNvSpPr/>
          <p:nvPr/>
        </p:nvSpPr>
        <p:spPr>
          <a:xfrm>
            <a:off x="990295" y="1733702"/>
            <a:ext cx="1886407" cy="457200"/>
          </a:xfrm>
          <a:prstGeom prst="roundRect">
            <a:avLst>
              <a:gd name="adj" fmla="val 16667"/>
            </a:avLst>
          </a:prstGeom>
          <a:solidFill>
            <a:srgbClr val="111111"/>
          </a:solidFill>
          <a:ln w="12700">
            <a:solidFill>
              <a:srgbClr val="8B0000"/>
            </a:solidFill>
            <a:prstDash val="solid"/>
          </a:ln>
          <a:effectLst>
            <a:outerShdw sx="100000" sy="100000" kx="0" ky="0" algn="bl" rotWithShape="0" blurRad="101600" dist="12700" dir="16200000">
              <a:srgbClr val="8b0000">
                <a:alpha val="30000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6467551" y="1733702"/>
            <a:ext cx="771754" cy="457200"/>
          </a:xfrm>
          <a:prstGeom prst="roundRect">
            <a:avLst>
              <a:gd name="adj" fmla="val 16667"/>
            </a:avLst>
          </a:prstGeom>
          <a:solidFill>
            <a:srgbClr val="111111"/>
          </a:solidFill>
          <a:ln w="12700">
            <a:solidFill>
              <a:srgbClr val="8B0000"/>
            </a:solidFill>
            <a:prstDash val="solid"/>
          </a:ln>
          <a:effectLst>
            <a:outerShdw sx="100000" sy="100000" kx="0" ky="0" algn="bl" rotWithShape="0" blurRad="101600" dist="12700" dir="16200000">
              <a:srgbClr val="8b0000">
                <a:alpha val="30000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990295" y="4914900"/>
            <a:ext cx="390449" cy="457200"/>
          </a:xfrm>
          <a:prstGeom prst="roundRect">
            <a:avLst>
              <a:gd name="adj" fmla="val 22848"/>
            </a:avLst>
          </a:prstGeom>
          <a:solidFill>
            <a:srgbClr val="111111"/>
          </a:solidFill>
          <a:ln w="12700">
            <a:solidFill>
              <a:srgbClr val="8B0000"/>
            </a:solidFill>
            <a:prstDash val="solid"/>
          </a:ln>
          <a:effectLst>
            <a:outerShdw sx="100000" sy="100000" kx="0" ky="0" algn="bl" rotWithShape="0" blurRad="101600" dist="12700" dir="16200000">
              <a:srgbClr val="8b0000">
                <a:alpha val="3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6467551" y="4914900"/>
            <a:ext cx="314554" cy="457200"/>
          </a:xfrm>
          <a:prstGeom prst="roundRect">
            <a:avLst>
              <a:gd name="adj" fmla="val 35236"/>
            </a:avLst>
          </a:prstGeom>
          <a:solidFill>
            <a:srgbClr val="111111"/>
          </a:solidFill>
          <a:ln w="12700">
            <a:solidFill>
              <a:srgbClr val="8B0000"/>
            </a:solidFill>
            <a:prstDash val="solid"/>
          </a:ln>
          <a:effectLst>
            <a:outerShdw sx="100000" sy="100000" kx="0" ky="0" algn="bl" rotWithShape="0" blurRad="101600" dist="12700" dir="16200000">
              <a:srgbClr val="8b0000">
                <a:alpha val="30000"/>
              </a:srgbClr>
            </a:outerShdw>
          </a:effectLst>
        </p:spPr>
      </p:sp>
      <p:sp>
        <p:nvSpPr>
          <p:cNvPr id="18" name="Text 15"/>
          <p:cNvSpPr txBox="1"/>
          <p:nvPr/>
        </p:nvSpPr>
        <p:spPr>
          <a:xfrm>
            <a:off x="1095451" y="1790395"/>
            <a:ext cx="184800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WASD + Space</a:t>
            </a:r>
            <a:endParaRPr lang="en-US" sz="1800" dirty="0"/>
          </a:p>
        </p:txBody>
      </p:sp>
      <p:sp>
        <p:nvSpPr>
          <p:cNvPr id="19" name="Text 16"/>
          <p:cNvSpPr txBox="1"/>
          <p:nvPr/>
        </p:nvSpPr>
        <p:spPr>
          <a:xfrm>
            <a:off x="6572707" y="1790395"/>
            <a:ext cx="7342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Shift</a:t>
            </a:r>
            <a:endParaRPr lang="en-US" sz="1800" dirty="0"/>
          </a:p>
        </p:txBody>
      </p:sp>
      <p:sp>
        <p:nvSpPr>
          <p:cNvPr id="20" name="Text 17"/>
          <p:cNvSpPr txBox="1"/>
          <p:nvPr/>
        </p:nvSpPr>
        <p:spPr>
          <a:xfrm>
            <a:off x="1095451" y="4972507"/>
            <a:ext cx="35295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K</a:t>
            </a:r>
            <a:endParaRPr lang="en-US" sz="1800" dirty="0"/>
          </a:p>
        </p:txBody>
      </p:sp>
      <p:sp>
        <p:nvSpPr>
          <p:cNvPr id="21" name="Text 18"/>
          <p:cNvSpPr txBox="1"/>
          <p:nvPr/>
        </p:nvSpPr>
        <p:spPr>
          <a:xfrm>
            <a:off x="6572707" y="4972507"/>
            <a:ext cx="2770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J</a:t>
            </a:r>
            <a:endParaRPr lang="en-US" sz="1800" dirty="0"/>
          </a:p>
        </p:txBody>
      </p:sp>
      <p:sp>
        <p:nvSpPr>
          <p:cNvPr id="22" name="Text 19"/>
          <p:cNvSpPr txBox="1"/>
          <p:nvPr/>
        </p:nvSpPr>
        <p:spPr>
          <a:xfrm>
            <a:off x="2982773" y="1790395"/>
            <a:ext cx="134325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이동 + 점프</a:t>
            </a:r>
            <a:endParaRPr lang="en-US" sz="1800" dirty="0"/>
          </a:p>
        </p:txBody>
      </p:sp>
      <p:sp>
        <p:nvSpPr>
          <p:cNvPr id="23" name="Text 20"/>
          <p:cNvSpPr txBox="1"/>
          <p:nvPr/>
        </p:nvSpPr>
        <p:spPr>
          <a:xfrm>
            <a:off x="7346290" y="1790395"/>
            <a:ext cx="6199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대쉬</a:t>
            </a:r>
            <a:endParaRPr lang="en-US" sz="1800" dirty="0"/>
          </a:p>
        </p:txBody>
      </p:sp>
      <p:sp>
        <p:nvSpPr>
          <p:cNvPr id="24" name="Text 21"/>
          <p:cNvSpPr txBox="1"/>
          <p:nvPr/>
        </p:nvSpPr>
        <p:spPr>
          <a:xfrm>
            <a:off x="1489558" y="4972507"/>
            <a:ext cx="6199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공격</a:t>
            </a:r>
            <a:endParaRPr lang="en-US" sz="1800" dirty="0"/>
          </a:p>
        </p:txBody>
      </p:sp>
      <p:sp>
        <p:nvSpPr>
          <p:cNvPr id="25" name="Text 22"/>
          <p:cNvSpPr txBox="1"/>
          <p:nvPr/>
        </p:nvSpPr>
        <p:spPr>
          <a:xfrm>
            <a:off x="6889090" y="4972507"/>
            <a:ext cx="6199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8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가드</a:t>
            </a:r>
            <a:endParaRPr lang="en-US" sz="1800" dirty="0"/>
          </a:p>
        </p:txBody>
      </p:sp>
      <p:sp>
        <p:nvSpPr>
          <p:cNvPr id="26" name="Text 23"/>
          <p:cNvSpPr txBox="1"/>
          <p:nvPr/>
        </p:nvSpPr>
        <p:spPr>
          <a:xfrm>
            <a:off x="990295" y="2324405"/>
            <a:ext cx="4148633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E2E2E2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WASD 키로 캐릭터를 이동하고 Space 키로 점프합니다</a:t>
            </a:r>
            <a:endParaRPr lang="en-US" sz="1300" dirty="0"/>
          </a:p>
        </p:txBody>
      </p:sp>
      <p:sp>
        <p:nvSpPr>
          <p:cNvPr id="27" name="Text 24"/>
          <p:cNvSpPr txBox="1"/>
          <p:nvPr/>
        </p:nvSpPr>
        <p:spPr>
          <a:xfrm>
            <a:off x="6467551" y="2324405"/>
            <a:ext cx="4005986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E2E2E2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Shift 키를 눌러 빠르게 이동하거나 장애물을 피합니다</a:t>
            </a:r>
            <a:endParaRPr lang="en-US" sz="1300" dirty="0"/>
          </a:p>
        </p:txBody>
      </p:sp>
      <p:sp>
        <p:nvSpPr>
          <p:cNvPr id="28" name="Text 25"/>
          <p:cNvSpPr txBox="1"/>
          <p:nvPr/>
        </p:nvSpPr>
        <p:spPr>
          <a:xfrm>
            <a:off x="990295" y="5505602"/>
            <a:ext cx="375818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E2E2E2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K 키를 눌러 적을 공격하거나 장애물을 파괴합니다</a:t>
            </a:r>
            <a:endParaRPr lang="en-US" sz="1300" dirty="0"/>
          </a:p>
        </p:txBody>
      </p:sp>
      <p:sp>
        <p:nvSpPr>
          <p:cNvPr id="29" name="Text 26"/>
          <p:cNvSpPr txBox="1"/>
          <p:nvPr/>
        </p:nvSpPr>
        <p:spPr>
          <a:xfrm>
            <a:off x="6467551" y="5505602"/>
            <a:ext cx="3872484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dirty="0">
                <a:solidFill>
                  <a:srgbClr val="E2E2E2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J 키로 적의 공격을 방어하거나 패링하여 반격합니다</a:t>
            </a:r>
            <a:endParaRPr lang="en-US" sz="1300" dirty="0"/>
          </a:p>
        </p:txBody>
      </p:sp>
      <p:pic>
        <p:nvPicPr>
          <p:cNvPr id="30" name="Image 1" descr="https://page.gensparksite.com/slides_images/05ee9d0eb893a0da90566ff935098904.gif">    </p:cNvPr>
          <p:cNvPicPr>
            <a:picLocks noChangeAspect="1"/>
          </p:cNvPicPr>
          <p:nvPr/>
        </p:nvPicPr>
        <p:blipFill>
          <a:blip r:embed="rId2"/>
          <a:srcRect l="397" r="397" t="0" b="0"/>
          <a:stretch/>
        </p:blipFill>
        <p:spPr>
          <a:xfrm>
            <a:off x="1869948" y="5962802"/>
            <a:ext cx="3019349" cy="1714500"/>
          </a:xfrm>
          <a:prstGeom prst="rect">
            <a:avLst/>
          </a:prstGeom>
        </p:spPr>
      </p:pic>
      <p:sp>
        <p:nvSpPr>
          <p:cNvPr id="31" name="Text 27"/>
          <p:cNvSpPr txBox="1"/>
          <p:nvPr/>
        </p:nvSpPr>
        <p:spPr>
          <a:xfrm>
            <a:off x="8910828" y="7867498"/>
            <a:ext cx="302026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77777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Blasphemous 모작 게임 개발 프로젝트 | 3/6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991502"/>
          </a:xfrm>
          <a:prstGeom prst="rect">
            <a:avLst/>
          </a:prstGeom>
          <a:solidFill>
            <a:srgbClr val="0A0A0A"/>
          </a:solidFill>
          <a:ln/>
        </p:spPr>
      </p:sp>
      <p:pic>
        <p:nvPicPr>
          <p:cNvPr id="3" name="Image 0" descr="https://page.gensparksite.com/slides_images/3bd178f103ca79b3260c1ff8394f0c78.jp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956" r="956" t="0" b="0"/>
          <a:stretch/>
        </p:blipFill>
        <p:spPr>
          <a:xfrm>
            <a:off x="0" y="0"/>
            <a:ext cx="12191695" cy="69915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71500" y="437998"/>
            <a:ext cx="75895" cy="571500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5" name="Text 2"/>
          <p:cNvSpPr txBox="1"/>
          <p:nvPr/>
        </p:nvSpPr>
        <p:spPr>
          <a:xfrm>
            <a:off x="838505" y="390449"/>
            <a:ext cx="4648810" cy="657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게임 진행 흐름 (1/2)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571500" y="1352398"/>
            <a:ext cx="5429707" cy="2533802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solidFill>
              <a:srgbClr val="8B0000"/>
            </a:solidFill>
            <a:prstDash val="solid"/>
          </a:ln>
          <a:effectLst>
            <a:outerShdw sx="100000" sy="100000" kx="0" ky="0" algn="bl" rotWithShape="0" blurRad="139700" dist="12700" dir="16200000">
              <a:srgbClr val="8b0000">
                <a:alpha val="30000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6191402" y="1352398"/>
            <a:ext cx="5429707" cy="2533802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solidFill>
              <a:srgbClr val="8B0000"/>
            </a:solidFill>
            <a:prstDash val="solid"/>
          </a:ln>
          <a:effectLst>
            <a:outerShdw sx="100000" sy="100000" kx="0" ky="0" algn="bl" rotWithShape="0" blurRad="139700" dist="12700" dir="16200000">
              <a:srgbClr val="8b0000">
                <a:alpha val="30000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571500" y="4076395"/>
            <a:ext cx="5429707" cy="2533802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solidFill>
              <a:srgbClr val="8B0000"/>
            </a:solidFill>
            <a:prstDash val="solid"/>
          </a:ln>
          <a:effectLst>
            <a:outerShdw sx="100000" sy="100000" kx="0" ky="0" algn="bl" rotWithShape="0" blurRad="139700" dist="12700" dir="16200000">
              <a:srgbClr val="8b0000">
                <a:alpha val="3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191402" y="4076395"/>
            <a:ext cx="5429707" cy="2533802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solidFill>
              <a:srgbClr val="8B0000"/>
            </a:solidFill>
            <a:prstDash val="solid"/>
          </a:ln>
          <a:effectLst>
            <a:outerShdw sx="100000" sy="100000" kx="0" ky="0" algn="bl" rotWithShape="0" blurRad="139700" dist="12700" dir="16200000">
              <a:srgbClr val="8b0000">
                <a:alpha val="30000"/>
              </a:srgbClr>
            </a:outerShdw>
          </a:effectLst>
        </p:spPr>
      </p:sp>
      <p:pic>
        <p:nvPicPr>
          <p:cNvPr id="10" name="Image 1" descr="https://page.gensparksite.com/jupyter/tooluse_J71votDbTCi3Nyp2QbJsSg/output/scene_01_game_start_movement_v2.gif">    </p:cNvPr>
          <p:cNvPicPr>
            <a:picLocks noChangeAspect="1"/>
          </p:cNvPicPr>
          <p:nvPr/>
        </p:nvPicPr>
        <p:blipFill>
          <a:blip r:embed="rId2"/>
          <a:srcRect l="0" r="0" t="84" b="84"/>
          <a:stretch/>
        </p:blipFill>
        <p:spPr>
          <a:xfrm>
            <a:off x="1165860" y="1476756"/>
            <a:ext cx="4248302" cy="2286000"/>
          </a:xfrm>
          <a:prstGeom prst="rect">
            <a:avLst/>
          </a:prstGeom>
        </p:spPr>
      </p:pic>
      <p:pic>
        <p:nvPicPr>
          <p:cNvPr id="11" name="Image 2" descr="https://page.gensparksite.com/jupyter/tooluse_J71votDbTCi3Nyp2QbJsSg/output/scene_02_platforming_action_v2.gif">    </p:cNvPr>
          <p:cNvPicPr>
            <a:picLocks noChangeAspect="1"/>
          </p:cNvPicPr>
          <p:nvPr/>
        </p:nvPicPr>
        <p:blipFill>
          <a:blip r:embed="rId3"/>
          <a:srcRect l="0" r="0" t="84" b="84"/>
          <a:stretch/>
        </p:blipFill>
        <p:spPr>
          <a:xfrm>
            <a:off x="6784848" y="1476756"/>
            <a:ext cx="4248302" cy="2286000"/>
          </a:xfrm>
          <a:prstGeom prst="rect">
            <a:avLst/>
          </a:prstGeom>
        </p:spPr>
      </p:pic>
      <p:pic>
        <p:nvPicPr>
          <p:cNvPr id="12" name="Image 3" descr="https://page.gensparksite.com/jupyter/tooluse_J71votDbTCi3Nyp2QbJsSg/output/scene_03_combat_sequence_v2.gif">    </p:cNvPr>
          <p:cNvPicPr>
            <a:picLocks noChangeAspect="1"/>
          </p:cNvPicPr>
          <p:nvPr/>
        </p:nvPicPr>
        <p:blipFill>
          <a:blip r:embed="rId4"/>
          <a:srcRect l="0" r="0" t="84" b="84"/>
          <a:stretch/>
        </p:blipFill>
        <p:spPr>
          <a:xfrm>
            <a:off x="1165860" y="4200754"/>
            <a:ext cx="4248302" cy="2286000"/>
          </a:xfrm>
          <a:prstGeom prst="rect">
            <a:avLst/>
          </a:prstGeom>
        </p:spPr>
      </p:pic>
      <p:pic>
        <p:nvPicPr>
          <p:cNvPr id="13" name="Image 4" descr="https://page.gensparksite.com/jupyter/tooluse_J71votDbTCi3Nyp2QbJsSg/output/scene_04_exploration_gameplay_v2.gif">    </p:cNvPr>
          <p:cNvPicPr>
            <a:picLocks noChangeAspect="1"/>
          </p:cNvPicPr>
          <p:nvPr/>
        </p:nvPicPr>
        <p:blipFill>
          <a:blip r:embed="rId5"/>
          <a:srcRect l="0" r="0" t="84" b="84"/>
          <a:stretch/>
        </p:blipFill>
        <p:spPr>
          <a:xfrm>
            <a:off x="6784848" y="4200754"/>
            <a:ext cx="4248302" cy="2286000"/>
          </a:xfrm>
          <a:prstGeom prst="rect">
            <a:avLst/>
          </a:prstGeom>
        </p:spPr>
      </p:pic>
      <p:sp>
        <p:nvSpPr>
          <p:cNvPr id="14" name="Text 7"/>
          <p:cNvSpPr txBox="1"/>
          <p:nvPr/>
        </p:nvSpPr>
        <p:spPr>
          <a:xfrm>
            <a:off x="8910828" y="6515100"/>
            <a:ext cx="302026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77777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Blasphemous 모작 게임 개발 프로젝트 | 4/6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A0A0A"/>
          </a:solidFill>
          <a:ln/>
        </p:spPr>
      </p:sp>
      <p:pic>
        <p:nvPicPr>
          <p:cNvPr id="3" name="Image 0" descr="https://page.gensparksite.com/slides_images/3bd178f103ca79b3260c1ff8394f0c78.jp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1" r="1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71500" y="437998"/>
            <a:ext cx="75895" cy="571500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5" name="Text 2"/>
          <p:cNvSpPr txBox="1"/>
          <p:nvPr/>
        </p:nvSpPr>
        <p:spPr>
          <a:xfrm>
            <a:off x="838505" y="390449"/>
            <a:ext cx="4724705" cy="6574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게임 진행 흐름 (2/2)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571500" y="1352398"/>
            <a:ext cx="3562502" cy="4953305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solidFill>
              <a:srgbClr val="8B0000"/>
            </a:solidFill>
            <a:prstDash val="solid"/>
          </a:ln>
          <a:effectLst>
            <a:outerShdw sx="100000" sy="100000" kx="0" ky="0" algn="bl" rotWithShape="0" blurRad="139700" dist="12700" dir="16200000">
              <a:srgbClr val="8b0000">
                <a:alpha val="30000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4317797" y="1352398"/>
            <a:ext cx="3562502" cy="4953305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solidFill>
              <a:srgbClr val="8B0000"/>
            </a:solidFill>
            <a:prstDash val="solid"/>
          </a:ln>
          <a:effectLst>
            <a:outerShdw sx="100000" sy="100000" kx="0" ky="0" algn="bl" rotWithShape="0" blurRad="139700" dist="12700" dir="16200000">
              <a:srgbClr val="8b0000">
                <a:alpha val="30000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8064094" y="1352398"/>
            <a:ext cx="3562502" cy="4953305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solidFill>
              <a:srgbClr val="8B0000"/>
            </a:solidFill>
            <a:prstDash val="solid"/>
          </a:ln>
          <a:effectLst>
            <a:outerShdw sx="100000" sy="100000" kx="0" ky="0" algn="bl" rotWithShape="0" blurRad="139700" dist="12700" dir="16200000">
              <a:srgbClr val="8b0000">
                <a:alpha val="30000"/>
              </a:srgbClr>
            </a:outerShdw>
          </a:effectLst>
        </p:spPr>
      </p:sp>
      <p:pic>
        <p:nvPicPr>
          <p:cNvPr id="9" name="Image 1" descr="https://page.gensparksite.com/jupyter/tooluse_J71votDbTCi3Nyp2QbJsSg/output/scene_05_item_interaction_v2.gif">    </p:cNvPr>
          <p:cNvPicPr>
            <a:picLocks noChangeAspect="1"/>
          </p:cNvPicPr>
          <p:nvPr/>
        </p:nvPicPr>
        <p:blipFill>
          <a:blip r:embed="rId2"/>
          <a:srcRect l="0" r="0" t="90" b="90"/>
          <a:stretch/>
        </p:blipFill>
        <p:spPr>
          <a:xfrm>
            <a:off x="724205" y="2771546"/>
            <a:ext cx="3258007" cy="1752905"/>
          </a:xfrm>
          <a:prstGeom prst="rect">
            <a:avLst/>
          </a:prstGeom>
        </p:spPr>
      </p:pic>
      <p:pic>
        <p:nvPicPr>
          <p:cNvPr id="10" name="Image 2" descr="https://page.gensparksite.com/jupyter/tooluse_J71votDbTCi3Nyp2QbJsSg/output/scene_06_boss_encounter_v2.gif">    </p:cNvPr>
          <p:cNvPicPr>
            <a:picLocks noChangeAspect="1"/>
          </p:cNvPicPr>
          <p:nvPr/>
        </p:nvPicPr>
        <p:blipFill>
          <a:blip r:embed="rId3"/>
          <a:srcRect l="0" r="0" t="90" b="90"/>
          <a:stretch/>
        </p:blipFill>
        <p:spPr>
          <a:xfrm>
            <a:off x="4470502" y="2771546"/>
            <a:ext cx="3258007" cy="1752905"/>
          </a:xfrm>
          <a:prstGeom prst="rect">
            <a:avLst/>
          </a:prstGeom>
        </p:spPr>
      </p:pic>
      <p:pic>
        <p:nvPicPr>
          <p:cNvPr id="11" name="Image 3" descr="https://page.gensparksite.com/jupyter/tooluse_J71votDbTCi3Nyp2QbJsSg/output/scene_07_boss_battle_v2.gif">    </p:cNvPr>
          <p:cNvPicPr>
            <a:picLocks noChangeAspect="1"/>
          </p:cNvPicPr>
          <p:nvPr/>
        </p:nvPicPr>
        <p:blipFill>
          <a:blip r:embed="rId4"/>
          <a:srcRect l="0" r="0" t="90" b="90"/>
          <a:stretch/>
        </p:blipFill>
        <p:spPr>
          <a:xfrm>
            <a:off x="8216798" y="2771546"/>
            <a:ext cx="3258007" cy="1752905"/>
          </a:xfrm>
          <a:prstGeom prst="rect">
            <a:avLst/>
          </a:prstGeom>
        </p:spPr>
      </p:pic>
      <p:sp>
        <p:nvSpPr>
          <p:cNvPr id="12" name="Text 6"/>
          <p:cNvSpPr txBox="1"/>
          <p:nvPr/>
        </p:nvSpPr>
        <p:spPr>
          <a:xfrm>
            <a:off x="8910828" y="6381598"/>
            <a:ext cx="302026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77777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Blasphemous 모작 게임 개발 프로젝트 | 5/6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A0A0A"/>
          </a:solidFill>
          <a:ln/>
        </p:spPr>
      </p:sp>
      <p:pic>
        <p:nvPicPr>
          <p:cNvPr id="3" name="Image 0" descr="https://page.gensparksite.com/slides_images/3bd178f103ca79b3260c1ff8394f0c78.jp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1" r="1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71500" y="252374"/>
            <a:ext cx="57607" cy="476402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5" name="Text 2"/>
          <p:cNvSpPr txBox="1"/>
          <p:nvPr/>
        </p:nvSpPr>
        <p:spPr>
          <a:xfrm>
            <a:off x="771754" y="200254"/>
            <a:ext cx="202448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3100" b="1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개발 일정</a:t>
            </a:r>
            <a:endParaRPr lang="en-US" sz="3100" dirty="0"/>
          </a:p>
        </p:txBody>
      </p:sp>
      <p:sp>
        <p:nvSpPr>
          <p:cNvPr id="6" name="Shape 3"/>
          <p:cNvSpPr/>
          <p:nvPr/>
        </p:nvSpPr>
        <p:spPr>
          <a:xfrm>
            <a:off x="571500" y="981151"/>
            <a:ext cx="3610051" cy="144749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71500" y="981151"/>
            <a:ext cx="28346" cy="144749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8" name="Shape 5"/>
          <p:cNvSpPr/>
          <p:nvPr/>
        </p:nvSpPr>
        <p:spPr>
          <a:xfrm>
            <a:off x="4292194" y="981151"/>
            <a:ext cx="3610051" cy="144749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292194" y="981151"/>
            <a:ext cx="28346" cy="144749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10" name="Shape 7"/>
          <p:cNvSpPr/>
          <p:nvPr/>
        </p:nvSpPr>
        <p:spPr>
          <a:xfrm>
            <a:off x="8013802" y="981151"/>
            <a:ext cx="3610051" cy="144749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8013802" y="981151"/>
            <a:ext cx="28346" cy="144749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12" name="Shape 9"/>
          <p:cNvSpPr/>
          <p:nvPr/>
        </p:nvSpPr>
        <p:spPr>
          <a:xfrm>
            <a:off x="571500" y="2542946"/>
            <a:ext cx="3610051" cy="144749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71500" y="2542946"/>
            <a:ext cx="28346" cy="144749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14" name="Shape 11"/>
          <p:cNvSpPr/>
          <p:nvPr/>
        </p:nvSpPr>
        <p:spPr>
          <a:xfrm>
            <a:off x="4292194" y="2542946"/>
            <a:ext cx="3610051" cy="144749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4292194" y="2542946"/>
            <a:ext cx="28346" cy="144749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16" name="Shape 13"/>
          <p:cNvSpPr/>
          <p:nvPr/>
        </p:nvSpPr>
        <p:spPr>
          <a:xfrm>
            <a:off x="8013802" y="2542946"/>
            <a:ext cx="3610051" cy="144749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8013802" y="2542946"/>
            <a:ext cx="28346" cy="144749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18" name="Shape 15"/>
          <p:cNvSpPr/>
          <p:nvPr/>
        </p:nvSpPr>
        <p:spPr>
          <a:xfrm>
            <a:off x="571500" y="4105656"/>
            <a:ext cx="3610051" cy="144749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571500" y="4105656"/>
            <a:ext cx="28346" cy="144749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20" name="Shape 17"/>
          <p:cNvSpPr/>
          <p:nvPr/>
        </p:nvSpPr>
        <p:spPr>
          <a:xfrm>
            <a:off x="4292194" y="4105656"/>
            <a:ext cx="3610051" cy="144749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4292194" y="4105656"/>
            <a:ext cx="28346" cy="144749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22" name="Shape 19"/>
          <p:cNvSpPr/>
          <p:nvPr/>
        </p:nvSpPr>
        <p:spPr>
          <a:xfrm>
            <a:off x="8013802" y="4105656"/>
            <a:ext cx="3610051" cy="1447495"/>
          </a:xfrm>
          <a:prstGeom prst="rect">
            <a:avLst/>
          </a:prstGeom>
          <a:solidFill>
            <a:srgbClr val="000000">
              <a:alpha val="70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8013802" y="4105656"/>
            <a:ext cx="28346" cy="1447495"/>
          </a:xfrm>
          <a:prstGeom prst="rect">
            <a:avLst/>
          </a:prstGeom>
          <a:solidFill>
            <a:srgbClr val="8B0000"/>
          </a:solidFill>
          <a:ln/>
        </p:spPr>
      </p:sp>
      <p:sp>
        <p:nvSpPr>
          <p:cNvPr id="24" name="Text 21"/>
          <p:cNvSpPr txBox="1"/>
          <p:nvPr/>
        </p:nvSpPr>
        <p:spPr>
          <a:xfrm>
            <a:off x="694944" y="1076249"/>
            <a:ext cx="26343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1주차: 기본 게임 프레임워크 구축</a:t>
            </a:r>
            <a:endParaRPr lang="en-US" sz="1300" dirty="0"/>
          </a:p>
        </p:txBody>
      </p:sp>
      <p:sp>
        <p:nvSpPr>
          <p:cNvPr id="25" name="Text 22"/>
          <p:cNvSpPr txBox="1"/>
          <p:nvPr/>
        </p:nvSpPr>
        <p:spPr>
          <a:xfrm>
            <a:off x="4416552" y="1076249"/>
            <a:ext cx="26627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2주차: 플레이어 기본 이동 시스템</a:t>
            </a:r>
            <a:endParaRPr lang="en-US" sz="1300" dirty="0"/>
          </a:p>
        </p:txBody>
      </p:sp>
      <p:sp>
        <p:nvSpPr>
          <p:cNvPr id="26" name="Text 23"/>
          <p:cNvSpPr txBox="1"/>
          <p:nvPr/>
        </p:nvSpPr>
        <p:spPr>
          <a:xfrm>
            <a:off x="8137246" y="1076249"/>
            <a:ext cx="2110435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3주차: 고급 플레이어 액션</a:t>
            </a:r>
            <a:endParaRPr lang="en-US" sz="1300" dirty="0"/>
          </a:p>
        </p:txBody>
      </p:sp>
      <p:sp>
        <p:nvSpPr>
          <p:cNvPr id="27" name="Text 24"/>
          <p:cNvSpPr txBox="1"/>
          <p:nvPr/>
        </p:nvSpPr>
        <p:spPr>
          <a:xfrm>
            <a:off x="694944" y="2638044"/>
            <a:ext cx="1996135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4주차: 맵 및 환경 시스템</a:t>
            </a:r>
            <a:endParaRPr lang="en-US" sz="1300" dirty="0"/>
          </a:p>
        </p:txBody>
      </p:sp>
      <p:sp>
        <p:nvSpPr>
          <p:cNvPr id="28" name="Text 25"/>
          <p:cNvSpPr txBox="1"/>
          <p:nvPr/>
        </p:nvSpPr>
        <p:spPr>
          <a:xfrm>
            <a:off x="4416552" y="2638044"/>
            <a:ext cx="2253082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5주차: 적 AI 및 전투 시스템</a:t>
            </a:r>
            <a:endParaRPr lang="en-US" sz="1300" dirty="0"/>
          </a:p>
        </p:txBody>
      </p:sp>
      <p:sp>
        <p:nvSpPr>
          <p:cNvPr id="29" name="Text 26"/>
          <p:cNvSpPr txBox="1"/>
          <p:nvPr/>
        </p:nvSpPr>
        <p:spPr>
          <a:xfrm>
            <a:off x="8137246" y="2638044"/>
            <a:ext cx="3386938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6주차: Warden of the Silent Sorrow 보스</a:t>
            </a:r>
            <a:endParaRPr lang="en-US" sz="1300" dirty="0"/>
          </a:p>
        </p:txBody>
      </p:sp>
      <p:sp>
        <p:nvSpPr>
          <p:cNvPr id="30" name="Text 27"/>
          <p:cNvSpPr txBox="1"/>
          <p:nvPr/>
        </p:nvSpPr>
        <p:spPr>
          <a:xfrm>
            <a:off x="694944" y="4200754"/>
            <a:ext cx="2043684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7주차: UI 및 게임 시스템</a:t>
            </a:r>
            <a:endParaRPr lang="en-US" sz="1300" dirty="0"/>
          </a:p>
        </p:txBody>
      </p:sp>
      <p:sp>
        <p:nvSpPr>
          <p:cNvPr id="31" name="Text 28"/>
          <p:cNvSpPr txBox="1"/>
          <p:nvPr/>
        </p:nvSpPr>
        <p:spPr>
          <a:xfrm>
            <a:off x="4416552" y="4200754"/>
            <a:ext cx="237652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8주차: 특수 효과 및 게임 흐름</a:t>
            </a:r>
            <a:endParaRPr lang="en-US" sz="1300" dirty="0"/>
          </a:p>
        </p:txBody>
      </p:sp>
      <p:sp>
        <p:nvSpPr>
          <p:cNvPr id="32" name="Text 29"/>
          <p:cNvSpPr txBox="1"/>
          <p:nvPr/>
        </p:nvSpPr>
        <p:spPr>
          <a:xfrm>
            <a:off x="8137246" y="4200754"/>
            <a:ext cx="1776679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3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9주차: 최적화 및 완성</a:t>
            </a:r>
            <a:endParaRPr lang="en-US" sz="1300" dirty="0"/>
          </a:p>
        </p:txBody>
      </p:sp>
      <p:sp>
        <p:nvSpPr>
          <p:cNvPr id="33" name="Text 30"/>
          <p:cNvSpPr txBox="1"/>
          <p:nvPr/>
        </p:nvSpPr>
        <p:spPr>
          <a:xfrm>
            <a:off x="847649" y="1457554"/>
            <a:ext cx="19604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게임 윈도우 및 기본 게임루프 설정</a:t>
            </a:r>
            <a:endParaRPr lang="en-US" sz="900" dirty="0"/>
          </a:p>
        </p:txBody>
      </p:sp>
      <p:sp>
        <p:nvSpPr>
          <p:cNvPr id="34" name="Text 31"/>
          <p:cNvSpPr txBox="1"/>
          <p:nvPr/>
        </p:nvSpPr>
        <p:spPr>
          <a:xfrm>
            <a:off x="847649" y="1656893"/>
            <a:ext cx="32653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상태 관리 시스템 (GameState: Menu, Play, GameOver)</a:t>
            </a:r>
            <a:endParaRPr lang="en-US" sz="900" dirty="0"/>
          </a:p>
        </p:txBody>
      </p:sp>
      <p:sp>
        <p:nvSpPr>
          <p:cNvPr id="35" name="Text 32"/>
          <p:cNvSpPr txBox="1"/>
          <p:nvPr/>
        </p:nvSpPr>
        <p:spPr>
          <a:xfrm>
            <a:off x="847649" y="1855318"/>
            <a:ext cx="1846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씬 매니저 및 리소스 매니저 구현</a:t>
            </a:r>
            <a:endParaRPr lang="en-US" sz="900" dirty="0"/>
          </a:p>
        </p:txBody>
      </p:sp>
      <p:sp>
        <p:nvSpPr>
          <p:cNvPr id="36" name="Text 33"/>
          <p:cNvSpPr txBox="1"/>
          <p:nvPr/>
        </p:nvSpPr>
        <p:spPr>
          <a:xfrm>
            <a:off x="847649" y="2054657"/>
            <a:ext cx="232257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스프라이트 프레임 정보 저장 시스템 구축</a:t>
            </a:r>
            <a:endParaRPr lang="en-US" sz="900" dirty="0"/>
          </a:p>
        </p:txBody>
      </p:sp>
      <p:sp>
        <p:nvSpPr>
          <p:cNvPr id="37" name="Text 34"/>
          <p:cNvSpPr txBox="1"/>
          <p:nvPr/>
        </p:nvSpPr>
        <p:spPr>
          <a:xfrm>
            <a:off x="847649" y="2253996"/>
            <a:ext cx="26554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스프라이트 시트 로더 (추출한 스프라이트 활용)</a:t>
            </a:r>
            <a:endParaRPr lang="en-US" sz="900" dirty="0"/>
          </a:p>
        </p:txBody>
      </p:sp>
      <p:sp>
        <p:nvSpPr>
          <p:cNvPr id="38" name="Text 35"/>
          <p:cNvSpPr txBox="1"/>
          <p:nvPr/>
        </p:nvSpPr>
        <p:spPr>
          <a:xfrm>
            <a:off x="847649" y="2453335"/>
            <a:ext cx="1131113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기본 카메라 시스템</a:t>
            </a:r>
            <a:endParaRPr lang="en-US" sz="900" dirty="0"/>
          </a:p>
        </p:txBody>
      </p:sp>
      <p:sp>
        <p:nvSpPr>
          <p:cNvPr id="39" name="Text 36"/>
          <p:cNvSpPr txBox="1"/>
          <p:nvPr/>
        </p:nvSpPr>
        <p:spPr>
          <a:xfrm>
            <a:off x="4568342" y="1457554"/>
            <a:ext cx="164592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플레이어 캐릭터 클래스 생성</a:t>
            </a:r>
            <a:endParaRPr lang="en-US" sz="900" dirty="0"/>
          </a:p>
        </p:txBody>
      </p:sp>
      <p:sp>
        <p:nvSpPr>
          <p:cNvPr id="40" name="Text 37"/>
          <p:cNvSpPr txBox="1"/>
          <p:nvPr/>
        </p:nvSpPr>
        <p:spPr>
          <a:xfrm>
            <a:off x="4568342" y="1656893"/>
            <a:ext cx="24652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WASD 이동 (좌우 이동, 위아래는 사다리용)</a:t>
            </a:r>
            <a:endParaRPr lang="en-US" sz="900" dirty="0"/>
          </a:p>
        </p:txBody>
      </p:sp>
      <p:sp>
        <p:nvSpPr>
          <p:cNvPr id="41" name="Text 38"/>
          <p:cNvSpPr txBox="1"/>
          <p:nvPr/>
        </p:nvSpPr>
        <p:spPr>
          <a:xfrm>
            <a:off x="4568342" y="1855318"/>
            <a:ext cx="155996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Space 점프 및 중력 시스템</a:t>
            </a:r>
            <a:endParaRPr lang="en-US" sz="900" dirty="0"/>
          </a:p>
        </p:txBody>
      </p:sp>
      <p:sp>
        <p:nvSpPr>
          <p:cNvPr id="42" name="Text 39"/>
          <p:cNvSpPr txBox="1"/>
          <p:nvPr/>
        </p:nvSpPr>
        <p:spPr>
          <a:xfrm>
            <a:off x="4568342" y="2054657"/>
            <a:ext cx="239847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사다리 시스템 (W키로 올라가기/내려가기)</a:t>
            </a:r>
            <a:endParaRPr lang="en-US" sz="900" dirty="0"/>
          </a:p>
        </p:txBody>
      </p:sp>
      <p:sp>
        <p:nvSpPr>
          <p:cNvPr id="43" name="Text 40"/>
          <p:cNvSpPr txBox="1"/>
          <p:nvPr/>
        </p:nvSpPr>
        <p:spPr>
          <a:xfrm>
            <a:off x="4568342" y="2253996"/>
            <a:ext cx="24268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낙하 플랫폼 (Space+S로 아래 플랫폼 관통)</a:t>
            </a:r>
            <a:endParaRPr lang="en-US" sz="900" dirty="0"/>
          </a:p>
        </p:txBody>
      </p:sp>
      <p:sp>
        <p:nvSpPr>
          <p:cNvPr id="44" name="Text 41"/>
          <p:cNvSpPr txBox="1"/>
          <p:nvPr/>
        </p:nvSpPr>
        <p:spPr>
          <a:xfrm>
            <a:off x="4568342" y="2453335"/>
            <a:ext cx="153162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기본 애니메이션 상태 관리</a:t>
            </a:r>
            <a:endParaRPr lang="en-US" sz="900" dirty="0"/>
          </a:p>
        </p:txBody>
      </p:sp>
      <p:sp>
        <p:nvSpPr>
          <p:cNvPr id="45" name="Text 42"/>
          <p:cNvSpPr txBox="1"/>
          <p:nvPr/>
        </p:nvSpPr>
        <p:spPr>
          <a:xfrm>
            <a:off x="8289950" y="1457554"/>
            <a:ext cx="210312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Shift 슬라이딩 구현 (낮은 공간 통과)</a:t>
            </a:r>
            <a:endParaRPr lang="en-US" sz="900" dirty="0"/>
          </a:p>
        </p:txBody>
      </p:sp>
      <p:sp>
        <p:nvSpPr>
          <p:cNvPr id="46" name="Text 43"/>
          <p:cNvSpPr txBox="1"/>
          <p:nvPr/>
        </p:nvSpPr>
        <p:spPr>
          <a:xfrm>
            <a:off x="8289950" y="1656893"/>
            <a:ext cx="233172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K키 공격 시스템 (기본 검 공격, 3단 콤보)</a:t>
            </a:r>
            <a:endParaRPr lang="en-US" sz="900" dirty="0"/>
          </a:p>
        </p:txBody>
      </p:sp>
      <p:sp>
        <p:nvSpPr>
          <p:cNvPr id="47" name="Text 44"/>
          <p:cNvSpPr txBox="1"/>
          <p:nvPr/>
        </p:nvSpPr>
        <p:spPr>
          <a:xfrm>
            <a:off x="8289950" y="1855318"/>
            <a:ext cx="198882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J키 패링 시스템 (타이밍 기반 반격)</a:t>
            </a:r>
            <a:endParaRPr lang="en-US" sz="900" dirty="0"/>
          </a:p>
        </p:txBody>
      </p:sp>
      <p:sp>
        <p:nvSpPr>
          <p:cNvPr id="48" name="Text 45"/>
          <p:cNvSpPr txBox="1"/>
          <p:nvPr/>
        </p:nvSpPr>
        <p:spPr>
          <a:xfrm>
            <a:off x="8289950" y="2054657"/>
            <a:ext cx="17794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히트박스/허트박스 정확한 구현</a:t>
            </a:r>
            <a:endParaRPr lang="en-US" sz="900" dirty="0"/>
          </a:p>
        </p:txBody>
      </p:sp>
      <p:sp>
        <p:nvSpPr>
          <p:cNvPr id="49" name="Text 46"/>
          <p:cNvSpPr txBox="1"/>
          <p:nvPr/>
        </p:nvSpPr>
        <p:spPr>
          <a:xfrm>
            <a:off x="8289950" y="2253996"/>
            <a:ext cx="19604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무적 프레임 및 패링 프레임 시스템</a:t>
            </a:r>
            <a:endParaRPr lang="en-US" sz="900" dirty="0"/>
          </a:p>
        </p:txBody>
      </p:sp>
      <p:sp>
        <p:nvSpPr>
          <p:cNvPr id="50" name="Text 47"/>
          <p:cNvSpPr txBox="1"/>
          <p:nvPr/>
        </p:nvSpPr>
        <p:spPr>
          <a:xfrm>
            <a:off x="847649" y="3019349"/>
            <a:ext cx="255117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Brotherhood of the Silent Sorrow 맵 구현</a:t>
            </a:r>
            <a:endParaRPr lang="en-US" sz="900" dirty="0"/>
          </a:p>
        </p:txBody>
      </p:sp>
      <p:sp>
        <p:nvSpPr>
          <p:cNvPr id="51" name="Text 48"/>
          <p:cNvSpPr txBox="1"/>
          <p:nvPr/>
        </p:nvSpPr>
        <p:spPr>
          <a:xfrm>
            <a:off x="847649" y="3218688"/>
            <a:ext cx="26938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타일맵 시스템 (플랫폼, 벽, 사다리, 낙하 플랫폼)</a:t>
            </a:r>
            <a:endParaRPr lang="en-US" sz="900" dirty="0"/>
          </a:p>
        </p:txBody>
      </p:sp>
      <p:sp>
        <p:nvSpPr>
          <p:cNvPr id="52" name="Text 49"/>
          <p:cNvSpPr txBox="1"/>
          <p:nvPr/>
        </p:nvSpPr>
        <p:spPr>
          <a:xfrm>
            <a:off x="847649" y="3418027"/>
            <a:ext cx="213146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화면 흔들림 시스템 (Camera Shake)</a:t>
            </a:r>
            <a:endParaRPr lang="en-US" sz="900" dirty="0"/>
          </a:p>
        </p:txBody>
      </p:sp>
      <p:sp>
        <p:nvSpPr>
          <p:cNvPr id="53" name="Text 50"/>
          <p:cNvSpPr txBox="1"/>
          <p:nvPr/>
        </p:nvSpPr>
        <p:spPr>
          <a:xfrm>
            <a:off x="847649" y="3616452"/>
            <a:ext cx="168432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배경 레이어링 및 분위기 연출</a:t>
            </a:r>
            <a:endParaRPr lang="en-US" sz="900" dirty="0"/>
          </a:p>
        </p:txBody>
      </p:sp>
      <p:sp>
        <p:nvSpPr>
          <p:cNvPr id="54" name="Text 51"/>
          <p:cNvSpPr txBox="1"/>
          <p:nvPr/>
        </p:nvSpPr>
        <p:spPr>
          <a:xfrm>
            <a:off x="847649" y="3815791"/>
            <a:ext cx="26554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환경 오브젝트 배치 (상호작용 가능한 오브젝트)</a:t>
            </a:r>
            <a:endParaRPr lang="en-US" sz="900" dirty="0"/>
          </a:p>
        </p:txBody>
      </p:sp>
      <p:sp>
        <p:nvSpPr>
          <p:cNvPr id="55" name="Text 52"/>
          <p:cNvSpPr txBox="1"/>
          <p:nvPr/>
        </p:nvSpPr>
        <p:spPr>
          <a:xfrm>
            <a:off x="4568342" y="3019349"/>
            <a:ext cx="15032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기본 적 클래스 및 AI 패턴</a:t>
            </a:r>
            <a:endParaRPr lang="en-US" sz="900" dirty="0"/>
          </a:p>
        </p:txBody>
      </p:sp>
      <p:sp>
        <p:nvSpPr>
          <p:cNvPr id="56" name="Text 53"/>
          <p:cNvSpPr txBox="1"/>
          <p:nvPr/>
        </p:nvSpPr>
        <p:spPr>
          <a:xfrm>
            <a:off x="4568342" y="3218688"/>
            <a:ext cx="111282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일반 적 2-3종 구현</a:t>
            </a:r>
            <a:endParaRPr lang="en-US" sz="900" dirty="0"/>
          </a:p>
        </p:txBody>
      </p:sp>
      <p:sp>
        <p:nvSpPr>
          <p:cNvPr id="57" name="Text 54"/>
          <p:cNvSpPr txBox="1"/>
          <p:nvPr/>
        </p:nvSpPr>
        <p:spPr>
          <a:xfrm>
            <a:off x="4568342" y="3418027"/>
            <a:ext cx="1816913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데미지 시스템 (공격, 패링 연동)</a:t>
            </a:r>
            <a:endParaRPr lang="en-US" sz="900" dirty="0"/>
          </a:p>
        </p:txBody>
      </p:sp>
      <p:sp>
        <p:nvSpPr>
          <p:cNvPr id="58" name="Text 55"/>
          <p:cNvSpPr txBox="1"/>
          <p:nvPr/>
        </p:nvSpPr>
        <p:spPr>
          <a:xfrm>
            <a:off x="4568342" y="3616452"/>
            <a:ext cx="160751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적 공격 시 화면 흔들림 적용</a:t>
            </a:r>
            <a:endParaRPr lang="en-US" sz="900" dirty="0"/>
          </a:p>
        </p:txBody>
      </p:sp>
      <p:sp>
        <p:nvSpPr>
          <p:cNvPr id="59" name="Text 56"/>
          <p:cNvSpPr txBox="1"/>
          <p:nvPr/>
        </p:nvSpPr>
        <p:spPr>
          <a:xfrm>
            <a:off x="4568342" y="3815791"/>
            <a:ext cx="144566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체력 시스템 및 사망 처리</a:t>
            </a:r>
            <a:endParaRPr lang="en-US" sz="900" dirty="0"/>
          </a:p>
        </p:txBody>
      </p:sp>
      <p:sp>
        <p:nvSpPr>
          <p:cNvPr id="60" name="Text 57"/>
          <p:cNvSpPr txBox="1"/>
          <p:nvPr/>
        </p:nvSpPr>
        <p:spPr>
          <a:xfrm>
            <a:off x="8289950" y="3276295"/>
            <a:ext cx="168432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보스 기본 클래스 및 상태머신</a:t>
            </a:r>
            <a:endParaRPr lang="en-US" sz="900" dirty="0"/>
          </a:p>
        </p:txBody>
      </p:sp>
      <p:sp>
        <p:nvSpPr>
          <p:cNvPr id="61" name="Text 58"/>
          <p:cNvSpPr txBox="1"/>
          <p:nvPr/>
        </p:nvSpPr>
        <p:spPr>
          <a:xfrm>
            <a:off x="8289950" y="3475634"/>
            <a:ext cx="12079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보스 공격 패턴 구현:</a:t>
            </a:r>
            <a:endParaRPr lang="en-US" sz="900" dirty="0"/>
          </a:p>
        </p:txBody>
      </p:sp>
      <p:sp>
        <p:nvSpPr>
          <p:cNvPr id="62" name="Text 59"/>
          <p:cNvSpPr txBox="1"/>
          <p:nvPr/>
        </p:nvSpPr>
        <p:spPr>
          <a:xfrm>
            <a:off x="8289950" y="3674974"/>
            <a:ext cx="17794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점프 공격 (플레이어 위치 추적)</a:t>
            </a:r>
            <a:endParaRPr lang="en-US" sz="900" dirty="0"/>
          </a:p>
        </p:txBody>
      </p:sp>
      <p:sp>
        <p:nvSpPr>
          <p:cNvPr id="63" name="Text 60"/>
          <p:cNvSpPr txBox="1"/>
          <p:nvPr/>
        </p:nvSpPr>
        <p:spPr>
          <a:xfrm>
            <a:off x="8289950" y="3874313"/>
            <a:ext cx="17794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슬램 공격 (강력한 화면 흔들림)</a:t>
            </a:r>
            <a:endParaRPr lang="en-US" sz="900" dirty="0"/>
          </a:p>
        </p:txBody>
      </p:sp>
      <p:sp>
        <p:nvSpPr>
          <p:cNvPr id="64" name="Text 61"/>
          <p:cNvSpPr txBox="1"/>
          <p:nvPr/>
        </p:nvSpPr>
        <p:spPr>
          <a:xfrm>
            <a:off x="8289950" y="4072738"/>
            <a:ext cx="126461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근접 공격 (패링 가능)</a:t>
            </a:r>
            <a:endParaRPr lang="en-US" sz="900" dirty="0"/>
          </a:p>
        </p:txBody>
      </p:sp>
      <p:sp>
        <p:nvSpPr>
          <p:cNvPr id="65" name="Text 62"/>
          <p:cNvSpPr txBox="1"/>
          <p:nvPr/>
        </p:nvSpPr>
        <p:spPr>
          <a:xfrm>
            <a:off x="8289950" y="4272077"/>
            <a:ext cx="199796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보스 공격 시 강화된 화면 떨림 효과</a:t>
            </a:r>
            <a:endParaRPr lang="en-US" sz="900" dirty="0"/>
          </a:p>
        </p:txBody>
      </p:sp>
      <p:sp>
        <p:nvSpPr>
          <p:cNvPr id="66" name="Text 63"/>
          <p:cNvSpPr txBox="1"/>
          <p:nvPr/>
        </p:nvSpPr>
        <p:spPr>
          <a:xfrm>
            <a:off x="847649" y="4581144"/>
            <a:ext cx="167426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블라스퍼머스 스타일 UI 구현</a:t>
            </a:r>
            <a:endParaRPr lang="en-US" sz="900" dirty="0"/>
          </a:p>
        </p:txBody>
      </p:sp>
      <p:sp>
        <p:nvSpPr>
          <p:cNvPr id="67" name="Text 64"/>
          <p:cNvSpPr txBox="1"/>
          <p:nvPr/>
        </p:nvSpPr>
        <p:spPr>
          <a:xfrm>
            <a:off x="847649" y="4780483"/>
            <a:ext cx="13505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체력바 (플레이어/보스)</a:t>
            </a:r>
            <a:endParaRPr lang="en-US" sz="900" dirty="0"/>
          </a:p>
        </p:txBody>
      </p:sp>
      <p:sp>
        <p:nvSpPr>
          <p:cNvPr id="68" name="Text 65"/>
          <p:cNvSpPr txBox="1"/>
          <p:nvPr/>
        </p:nvSpPr>
        <p:spPr>
          <a:xfrm>
            <a:off x="847649" y="4979822"/>
            <a:ext cx="9793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스태미나/마나바</a:t>
            </a:r>
            <a:endParaRPr lang="en-US" sz="900" dirty="0"/>
          </a:p>
        </p:txBody>
      </p:sp>
      <p:sp>
        <p:nvSpPr>
          <p:cNvPr id="69" name="Text 66"/>
          <p:cNvSpPr txBox="1"/>
          <p:nvPr/>
        </p:nvSpPr>
        <p:spPr>
          <a:xfrm>
            <a:off x="847649" y="5179162"/>
            <a:ext cx="731520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미니맵 표시</a:t>
            </a:r>
            <a:endParaRPr lang="en-US" sz="900" dirty="0"/>
          </a:p>
        </p:txBody>
      </p:sp>
      <p:sp>
        <p:nvSpPr>
          <p:cNvPr id="70" name="Text 67"/>
          <p:cNvSpPr txBox="1"/>
          <p:nvPr/>
        </p:nvSpPr>
        <p:spPr>
          <a:xfrm>
            <a:off x="847649" y="5378501"/>
            <a:ext cx="178856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Confessor Statue 저장 시스템</a:t>
            </a:r>
            <a:endParaRPr lang="en-US" sz="900" dirty="0"/>
          </a:p>
        </p:txBody>
      </p:sp>
      <p:sp>
        <p:nvSpPr>
          <p:cNvPr id="71" name="Text 68"/>
          <p:cNvSpPr txBox="1"/>
          <p:nvPr/>
        </p:nvSpPr>
        <p:spPr>
          <a:xfrm>
            <a:off x="847649" y="5576926"/>
            <a:ext cx="18077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아이템 획득 및 인벤토리 시스템</a:t>
            </a:r>
            <a:endParaRPr lang="en-US" sz="900" dirty="0"/>
          </a:p>
        </p:txBody>
      </p:sp>
      <p:sp>
        <p:nvSpPr>
          <p:cNvPr id="72" name="Text 69"/>
          <p:cNvSpPr txBox="1"/>
          <p:nvPr/>
        </p:nvSpPr>
        <p:spPr>
          <a:xfrm>
            <a:off x="4568342" y="4581144"/>
            <a:ext cx="25319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파티클 이펙트 시스템 (타격, 패링, 보스 전용)</a:t>
            </a:r>
            <a:endParaRPr lang="en-US" sz="900" dirty="0"/>
          </a:p>
        </p:txBody>
      </p:sp>
      <p:sp>
        <p:nvSpPr>
          <p:cNvPr id="73" name="Text 70"/>
          <p:cNvSpPr txBox="1"/>
          <p:nvPr/>
        </p:nvSpPr>
        <p:spPr>
          <a:xfrm>
            <a:off x="4568342" y="4780483"/>
            <a:ext cx="201716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사운드 효과 (공격, 패링, 보스 전용)</a:t>
            </a:r>
            <a:endParaRPr lang="en-US" sz="900" dirty="0"/>
          </a:p>
        </p:txBody>
      </p:sp>
      <p:sp>
        <p:nvSpPr>
          <p:cNvPr id="74" name="Text 71"/>
          <p:cNvSpPr txBox="1"/>
          <p:nvPr/>
        </p:nvSpPr>
        <p:spPr>
          <a:xfrm>
            <a:off x="4568342" y="4979822"/>
            <a:ext cx="11695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업적 시스템 및 보상</a:t>
            </a:r>
            <a:endParaRPr lang="en-US" sz="900" dirty="0"/>
          </a:p>
        </p:txBody>
      </p:sp>
      <p:sp>
        <p:nvSpPr>
          <p:cNvPr id="75" name="Text 72"/>
          <p:cNvSpPr txBox="1"/>
          <p:nvPr/>
        </p:nvSpPr>
        <p:spPr>
          <a:xfrm>
            <a:off x="4568342" y="5179162"/>
            <a:ext cx="188366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보스 처치 후 다음 지역 진행 로직</a:t>
            </a:r>
            <a:endParaRPr lang="en-US" sz="900" dirty="0"/>
          </a:p>
        </p:txBody>
      </p:sp>
      <p:sp>
        <p:nvSpPr>
          <p:cNvPr id="76" name="Text 73"/>
          <p:cNvSpPr txBox="1"/>
          <p:nvPr/>
        </p:nvSpPr>
        <p:spPr>
          <a:xfrm>
            <a:off x="4568342" y="5378501"/>
            <a:ext cx="11695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게임 진행 상태 관리</a:t>
            </a:r>
            <a:endParaRPr lang="en-US" sz="900" dirty="0"/>
          </a:p>
        </p:txBody>
      </p:sp>
      <p:sp>
        <p:nvSpPr>
          <p:cNvPr id="77" name="Text 74"/>
          <p:cNvSpPr txBox="1"/>
          <p:nvPr/>
        </p:nvSpPr>
        <p:spPr>
          <a:xfrm>
            <a:off x="8289950" y="4581144"/>
            <a:ext cx="281726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성능 최적화 (화면 흔들림, 스프라이트 애니메이션)</a:t>
            </a:r>
            <a:endParaRPr lang="en-US" sz="900" dirty="0"/>
          </a:p>
        </p:txBody>
      </p:sp>
      <p:sp>
        <p:nvSpPr>
          <p:cNvPr id="78" name="Text 75"/>
          <p:cNvSpPr txBox="1"/>
          <p:nvPr/>
        </p:nvSpPr>
        <p:spPr>
          <a:xfrm>
            <a:off x="8289950" y="4780483"/>
            <a:ext cx="116951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키 입력 반응성 개선</a:t>
            </a:r>
            <a:endParaRPr lang="en-US" sz="900" dirty="0"/>
          </a:p>
        </p:txBody>
      </p:sp>
      <p:sp>
        <p:nvSpPr>
          <p:cNvPr id="79" name="Text 76"/>
          <p:cNvSpPr txBox="1"/>
          <p:nvPr/>
        </p:nvSpPr>
        <p:spPr>
          <a:xfrm>
            <a:off x="8289950" y="4979822"/>
            <a:ext cx="1293876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패링 타이밍 정밀 조정</a:t>
            </a:r>
            <a:endParaRPr lang="en-US" sz="900" dirty="0"/>
          </a:p>
        </p:txBody>
      </p:sp>
      <p:sp>
        <p:nvSpPr>
          <p:cNvPr id="80" name="Text 77"/>
          <p:cNvSpPr txBox="1"/>
          <p:nvPr/>
        </p:nvSpPr>
        <p:spPr>
          <a:xfrm>
            <a:off x="8289950" y="5179162"/>
            <a:ext cx="1131113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보스 난이도 밸런싱</a:t>
            </a:r>
            <a:endParaRPr lang="en-US" sz="900" dirty="0"/>
          </a:p>
        </p:txBody>
      </p:sp>
      <p:sp>
        <p:nvSpPr>
          <p:cNvPr id="81" name="Text 78"/>
          <p:cNvSpPr txBox="1"/>
          <p:nvPr/>
        </p:nvSpPr>
        <p:spPr>
          <a:xfrm>
            <a:off x="8289950" y="5378501"/>
            <a:ext cx="1607515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900" dirty="0">
                <a:solidFill>
                  <a:srgbClr val="E2E2E2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최종 버그 수정 및 발표 준비</a:t>
            </a:r>
            <a:endParaRPr lang="en-US" sz="900" dirty="0"/>
          </a:p>
        </p:txBody>
      </p:sp>
      <p:sp>
        <p:nvSpPr>
          <p:cNvPr id="82" name="Shape 79"/>
          <p:cNvSpPr/>
          <p:nvPr/>
        </p:nvSpPr>
        <p:spPr>
          <a:xfrm>
            <a:off x="571500" y="5695798"/>
            <a:ext cx="11048695" cy="972007"/>
          </a:xfrm>
          <a:prstGeom prst="roundRect">
            <a:avLst>
              <a:gd name="adj" fmla="val 3689"/>
            </a:avLst>
          </a:prstGeom>
          <a:solidFill>
            <a:srgbClr val="8B0000">
              <a:alpha val="15000"/>
            </a:srgbClr>
          </a:solidFill>
          <a:ln w="12700">
            <a:solidFill>
              <a:srgbClr val="8B0000"/>
            </a:solidFill>
            <a:prstDash val="solid"/>
          </a:ln>
        </p:spPr>
      </p:sp>
      <p:pic>
        <p:nvPicPr>
          <p:cNvPr id="83" name="Image 1" descr="preencoded.png">    </p:cNvPr>
          <p:cNvPicPr>
            <a:picLocks noChangeAspect="1"/>
          </p:cNvPicPr>
          <p:nvPr/>
        </p:nvPicPr>
        <p:blipFill>
          <a:blip r:embed="rId2"/>
          <a:srcRect l="-1648" r="-1648" t="0" b="0"/>
          <a:stretch/>
        </p:blipFill>
        <p:spPr>
          <a:xfrm>
            <a:off x="724205" y="5848502"/>
            <a:ext cx="171907" cy="190195"/>
          </a:xfrm>
          <a:prstGeom prst="rect">
            <a:avLst/>
          </a:prstGeom>
        </p:spPr>
      </p:pic>
      <p:sp>
        <p:nvSpPr>
          <p:cNvPr id="84" name="Text 80"/>
          <p:cNvSpPr txBox="1"/>
          <p:nvPr/>
        </p:nvSpPr>
        <p:spPr>
          <a:xfrm>
            <a:off x="895198" y="5800954"/>
            <a:ext cx="1371600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5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개발 중점 사항</a:t>
            </a:r>
            <a:endParaRPr lang="en-US" sz="1500" dirty="0"/>
          </a:p>
        </p:txBody>
      </p:sp>
      <p:sp>
        <p:nvSpPr>
          <p:cNvPr id="85" name="Text 81"/>
          <p:cNvSpPr txBox="1"/>
          <p:nvPr/>
        </p:nvSpPr>
        <p:spPr>
          <a:xfrm>
            <a:off x="724205" y="6163056"/>
            <a:ext cx="98389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본 프로젝트는</a:t>
            </a:r>
            <a:endParaRPr lang="en-US" sz="1100" dirty="0"/>
          </a:p>
        </p:txBody>
      </p:sp>
      <p:sp>
        <p:nvSpPr>
          <p:cNvPr id="86" name="Text 82"/>
          <p:cNvSpPr txBox="1"/>
          <p:nvPr/>
        </p:nvSpPr>
        <p:spPr>
          <a:xfrm>
            <a:off x="2576779" y="6163056"/>
            <a:ext cx="47466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의 고딕 분위기와 타격감 있는 전투 시스템에 초점을 맞춰 개발됩니다. 특히</a:t>
            </a:r>
            <a:endParaRPr lang="en-US" sz="1100" dirty="0"/>
          </a:p>
        </p:txBody>
      </p:sp>
      <p:sp>
        <p:nvSpPr>
          <p:cNvPr id="87" name="Text 83"/>
          <p:cNvSpPr txBox="1"/>
          <p:nvPr/>
        </p:nvSpPr>
        <p:spPr>
          <a:xfrm>
            <a:off x="7804404" y="6163056"/>
            <a:ext cx="25054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와</a:t>
            </a:r>
            <a:endParaRPr lang="en-US" sz="1100" dirty="0"/>
          </a:p>
        </p:txBody>
      </p:sp>
      <p:sp>
        <p:nvSpPr>
          <p:cNvPr id="88" name="Text 84"/>
          <p:cNvSpPr txBox="1"/>
          <p:nvPr/>
        </p:nvSpPr>
        <p:spPr>
          <a:xfrm>
            <a:off x="724205" y="6163056"/>
            <a:ext cx="10813694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을 핵심 게임플레이로 삼아 타이밍 기반의 전략적 액션을 구현하며, 9주간의 체계적인 개발 로드맵을 통해 퀄리티 높은 모작 게임을 완성하는 것을 목표로 합니다.</a:t>
            </a:r>
            <a:endParaRPr lang="en-US" sz="1100" dirty="0"/>
          </a:p>
        </p:txBody>
      </p:sp>
      <p:sp>
        <p:nvSpPr>
          <p:cNvPr id="89" name="Text 85"/>
          <p:cNvSpPr txBox="1"/>
          <p:nvPr/>
        </p:nvSpPr>
        <p:spPr>
          <a:xfrm>
            <a:off x="1596542" y="6163056"/>
            <a:ext cx="1089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Blasphemous</a:t>
            </a:r>
            <a:endParaRPr lang="en-US" sz="1100" dirty="0"/>
          </a:p>
        </p:txBody>
      </p:sp>
      <p:sp>
        <p:nvSpPr>
          <p:cNvPr id="90" name="Text 86"/>
          <p:cNvSpPr txBox="1"/>
          <p:nvPr/>
        </p:nvSpPr>
        <p:spPr>
          <a:xfrm>
            <a:off x="7207301" y="6163056"/>
            <a:ext cx="70774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보스 전투</a:t>
            </a:r>
            <a:endParaRPr lang="en-US" sz="1100" dirty="0"/>
          </a:p>
        </p:txBody>
      </p:sp>
      <p:sp>
        <p:nvSpPr>
          <p:cNvPr id="91" name="Text 87"/>
          <p:cNvSpPr txBox="1"/>
          <p:nvPr/>
        </p:nvSpPr>
        <p:spPr>
          <a:xfrm>
            <a:off x="7942478" y="6163056"/>
            <a:ext cx="8503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1100" b="1" dirty="0">
                <a:solidFill>
                  <a:srgbClr val="C8A76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패링 시스템</a:t>
            </a:r>
            <a:endParaRPr lang="en-US" sz="1100" dirty="0"/>
          </a:p>
        </p:txBody>
      </p:sp>
      <p:sp>
        <p:nvSpPr>
          <p:cNvPr id="92" name="Text 88"/>
          <p:cNvSpPr txBox="1"/>
          <p:nvPr/>
        </p:nvSpPr>
        <p:spPr>
          <a:xfrm>
            <a:off x="9368942" y="6543446"/>
            <a:ext cx="2643530" cy="13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777777"/>
                </a:solidFill>
                <a:latin typeface="Nanum Gothic" pitchFamily="34" charset="0"/>
                <a:ea typeface="Nanum Gothic" pitchFamily="34" charset="-122"/>
                <a:cs typeface="Nanum Gothic" pitchFamily="34" charset="-120"/>
              </a:rPr>
              <a:t>Blasphemous 모작 게임 개발 프로젝트 | 6/6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Visual Extract to PPTX Converter</cp:lastModifiedBy>
  <cp:revision>1</cp:revision>
  <dcterms:created xsi:type="dcterms:W3CDTF">2025-09-29T15:48:41Z</dcterms:created>
  <dcterms:modified xsi:type="dcterms:W3CDTF">2025-09-29T15:48:41Z</dcterms:modified>
</cp:coreProperties>
</file>